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453" r:id="rId3"/>
    <p:sldId id="484" r:id="rId4"/>
    <p:sldId id="485" r:id="rId5"/>
    <p:sldId id="486" r:id="rId6"/>
    <p:sldId id="487" r:id="rId7"/>
    <p:sldId id="488" r:id="rId8"/>
    <p:sldId id="489" r:id="rId9"/>
    <p:sldId id="494" r:id="rId10"/>
    <p:sldId id="496" r:id="rId11"/>
    <p:sldId id="490" r:id="rId12"/>
    <p:sldId id="491" r:id="rId13"/>
    <p:sldId id="492" r:id="rId14"/>
    <p:sldId id="493" r:id="rId15"/>
    <p:sldId id="495" r:id="rId16"/>
    <p:sldId id="48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58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55C51-6B10-6240-A90E-844EBEB51D82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1620D-4A9F-D64A-BCEA-0478F2B4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22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342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323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7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93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3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78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564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880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653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68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690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235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015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437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14BEB-AC66-4E96-9BD5-F22CB210C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EAE4313-1E68-411D-B9A3-289AD20AC7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BF4BD6-51A4-4144-8930-600FBE6E7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C72901-33BF-4256-8637-D02C2A3F8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2B6687-C528-4854-A846-3E78D3D46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83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E72CC1-F2D9-4D9F-AF2D-8F6097A7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8B30BA1-592B-4299-AD04-D0CD764719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EEE1E0-FD6E-4E0A-97E1-3E9D8D3BB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7C5570-3E3E-4BE6-88EF-8E31B18F4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A9374D-AAA5-4E7E-A082-C8B123C79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36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EE35B5B-9EE0-4213-AD80-57B88CEDA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545AE02-BE27-454C-A6D5-A90C739E36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1F3F5F-5221-498C-BE38-BD210C823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5969B3-0C45-4408-9D45-2A14F14B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0A016E-1D74-45B2-A0D3-2CB326D9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78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BDCFED-A5EA-4B24-8E44-CCE27611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BB952D-E535-4A95-A2DA-B2EB1AD53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48B600-70CC-48C9-84A9-3DF0F9CCE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10EBBA-2AA9-426F-BD4D-7FBF37E73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6EDC1B-A26D-4BA4-B21F-E4250F540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842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106746-3F3D-4646-897B-1A2EA1C95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096B2F-4BF4-4CBA-88CF-78C33B12C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FF89B2-051E-48DE-9F42-950CD1E3B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9B48F7-D425-4A78-B291-C3BD4A306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7913D2-4070-4FA5-BD03-FA8E16F84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F90E7-B6FD-4489-A287-5DAA6FD53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6BBD96-6796-4A12-965E-56529DB53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F2E417-FF36-4EBC-9F10-7EA4A30361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E3A8C73-807A-4805-890F-61FAB7170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865D14-9AAE-4084-945E-08626446E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C3A72C-BFF2-4697-B28C-13613751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42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D78798-09C2-4014-B62E-44171C211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9DE03C-FD35-4DBD-B134-DA3A921B7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B14DCFF-C128-4FB5-9FE7-8995B84390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2317918-8199-485A-8AD4-B528E6C3A5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60BDE17-0D8A-44DC-8B87-E767506AF9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294382-3389-481A-BCDA-27BC6F52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4956DAD-16AB-4887-A1C0-A7BB35949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18D3B29-1EC7-4119-A2B1-77A316AE3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25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6A03B-2307-400E-ACB7-496FEA5C6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6347B9-EBA4-4B58-B153-6D9C58E99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5144DBA-8E88-4444-9194-8D21DB97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2B859C-9129-4D2E-9035-BE5B4A4BA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25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67D513A-DA7B-4E0D-A1C6-8D8CC426F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0B69D14-1192-40B1-B21C-5DE267AF6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CCF8A9-CE88-407E-8A03-F6E6CE10E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67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818AC-806B-4F04-9D6C-AB84DEF0F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824225-8B5B-4786-9449-FFD4A7A53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4FC03ED-FE0C-4FCF-9D7B-1D1C24C81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10C85A-8646-4810-9079-374D7648D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85B07E-6092-4A47-A10D-6EC8517F7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D50B76-E667-47ED-B913-90BAB35C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21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99597-42D4-4F65-87A2-594DF19E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FA6A8C4-64AC-4493-8A01-C628D6703B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739BE93-47B0-4DA9-BD16-551CF13B8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58B74E0-8196-48BD-80BD-7301CF175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75F480D-FB6F-4ACB-A893-F2F7549B2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F59CC6-B8F8-4C6A-902B-F92016033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06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214ABC5-EEC7-41DC-8D47-EE9EC219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860D7E-0738-4807-BD83-734A2F572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05B99A-2741-44E1-ACB1-426A70E66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434CD-E8FA-4352-B6AD-5AC46ABFA65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6DD261-36AF-4CF1-9F64-4268888358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6EB2C4-93A4-422B-BA25-7B0597536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78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udio/cheatsheets/blob/master/data-visualization-2.1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3595"/>
            <a:ext cx="9144000" cy="3247756"/>
          </a:xfrm>
          <a:solidFill>
            <a:schemeClr val="accent1">
              <a:alpha val="80000"/>
            </a:schemeClr>
          </a:solidFill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 Introduction to Plotting with ggplot2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8A2EE42-B0DE-40C7-97D6-840BF8F58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02629"/>
            <a:ext cx="9144000" cy="1721483"/>
          </a:xfrm>
          <a:solidFill>
            <a:schemeClr val="bg1">
              <a:alpha val="69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Jonathan Hersh, PhD (Chapman </a:t>
            </a:r>
            <a:r>
              <a:rPr lang="en-US" dirty="0" err="1"/>
              <a:t>Argyros</a:t>
            </a:r>
            <a:r>
              <a:rPr lang="en-US" dirty="0"/>
              <a:t> School of Business)</a:t>
            </a:r>
          </a:p>
          <a:p>
            <a:r>
              <a:rPr lang="en-US" dirty="0"/>
              <a:t>4/8/22</a:t>
            </a:r>
          </a:p>
        </p:txBody>
      </p:sp>
    </p:spTree>
    <p:extLst>
      <p:ext uri="{BB962C8B-B14F-4D97-AF65-F5344CB8AC3E}">
        <p14:creationId xmlns:p14="http://schemas.microsoft.com/office/powerpoint/2010/main" val="2167008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11950" y="-6350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Layers 1-2-3: Data – Aesthetics - Geometries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1EB8F2-A3CC-42BF-90BC-61DD50414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75" y="1102652"/>
            <a:ext cx="3552667" cy="15071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98125D-F359-43E4-A9DD-D4F06BF7FA7E}"/>
              </a:ext>
            </a:extLst>
          </p:cNvPr>
          <p:cNvSpPr txBox="1"/>
          <p:nvPr/>
        </p:nvSpPr>
        <p:spPr>
          <a:xfrm>
            <a:off x="721895" y="1938493"/>
            <a:ext cx="92603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ggplot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(data = mpg,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aes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 =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hwy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 +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geom_histogram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528235-9DAA-496E-9B78-565BD49FC2FE}"/>
              </a:ext>
            </a:extLst>
          </p:cNvPr>
          <p:cNvSpPr txBox="1"/>
          <p:nvPr/>
        </p:nvSpPr>
        <p:spPr>
          <a:xfrm>
            <a:off x="721895" y="1234810"/>
            <a:ext cx="6956864" cy="489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Let’s create a histogram for highway mile per gallon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A9F70B-A193-40DC-BFA5-FE422AB75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725" y="2724688"/>
            <a:ext cx="655320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06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11950" y="-6350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Layer 4: Facet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98125D-F359-43E4-A9DD-D4F06BF7FA7E}"/>
              </a:ext>
            </a:extLst>
          </p:cNvPr>
          <p:cNvSpPr txBox="1"/>
          <p:nvPr/>
        </p:nvSpPr>
        <p:spPr>
          <a:xfrm>
            <a:off x="811417" y="2256845"/>
            <a:ext cx="92603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ggplot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(data = mpg,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 =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displ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 =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hwy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 =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 +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geom_point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+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facet_wrap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(~ year)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528235-9DAA-496E-9B78-565BD49FC2FE}"/>
              </a:ext>
            </a:extLst>
          </p:cNvPr>
          <p:cNvSpPr txBox="1"/>
          <p:nvPr/>
        </p:nvSpPr>
        <p:spPr>
          <a:xfrm>
            <a:off x="706474" y="1033109"/>
            <a:ext cx="6956864" cy="972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We have data from two years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Let’s plot that data side by side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CE59CC-5C6D-47F3-B321-FB0E4E0F5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0" y="935667"/>
            <a:ext cx="2903333" cy="16335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E90-E1E3-4504-BAF1-43CE70BF7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2299" y="3216022"/>
            <a:ext cx="5581209" cy="334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0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11950" y="-6350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Layer 5: Statistics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98125D-F359-43E4-A9DD-D4F06BF7FA7E}"/>
              </a:ext>
            </a:extLst>
          </p:cNvPr>
          <p:cNvSpPr txBox="1"/>
          <p:nvPr/>
        </p:nvSpPr>
        <p:spPr>
          <a:xfrm>
            <a:off x="811417" y="1976490"/>
            <a:ext cx="926030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ggplot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(data = mpg,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 =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 =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hwy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 +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geom_point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+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stat_summary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(fun = "median", color = "red", size = 1)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528235-9DAA-496E-9B78-565BD49FC2FE}"/>
              </a:ext>
            </a:extLst>
          </p:cNvPr>
          <p:cNvSpPr txBox="1"/>
          <p:nvPr/>
        </p:nvSpPr>
        <p:spPr>
          <a:xfrm>
            <a:off x="706474" y="1033109"/>
            <a:ext cx="6956864" cy="8185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Let’s add a layer that adds the median value of highway miles per gallon for each cylinder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0F9401-0EFD-4CE3-A858-BC3680C28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382" y="742320"/>
            <a:ext cx="2743201" cy="18918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401C44-3A71-4E4F-9C1C-709992BED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193" y="3302651"/>
            <a:ext cx="5359559" cy="320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72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11950" y="-6350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Layer 6: Coordinates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98125D-F359-43E4-A9DD-D4F06BF7FA7E}"/>
              </a:ext>
            </a:extLst>
          </p:cNvPr>
          <p:cNvSpPr txBox="1"/>
          <p:nvPr/>
        </p:nvSpPr>
        <p:spPr>
          <a:xfrm>
            <a:off x="811417" y="1976490"/>
            <a:ext cx="926030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ggplot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(data = mpg,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 =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 =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hwy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 +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geom_point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+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stat_summary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(fun = "median", color = "red") +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coord_flip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528235-9DAA-496E-9B78-565BD49FC2FE}"/>
              </a:ext>
            </a:extLst>
          </p:cNvPr>
          <p:cNvSpPr txBox="1"/>
          <p:nvPr/>
        </p:nvSpPr>
        <p:spPr>
          <a:xfrm>
            <a:off x="706474" y="1033109"/>
            <a:ext cx="6956864" cy="446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Let’s change the coordinates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8B69B0-DE42-4E09-B478-D5E968044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4449" y="603097"/>
            <a:ext cx="2809347" cy="21257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0C89E4-C163-4CC3-9AAA-193844D21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0586" y="3424753"/>
            <a:ext cx="5042752" cy="302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79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11950" y="-6350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Layer 7: Themes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98125D-F359-43E4-A9DD-D4F06BF7FA7E}"/>
              </a:ext>
            </a:extLst>
          </p:cNvPr>
          <p:cNvSpPr txBox="1"/>
          <p:nvPr/>
        </p:nvSpPr>
        <p:spPr>
          <a:xfrm>
            <a:off x="859042" y="2105561"/>
            <a:ext cx="926030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ggplot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(data = mpg,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 =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 =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hwy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 +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geom_point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+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stat_summary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(fun = "median", color = "red", size = 1) +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theme_bw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) 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528235-9DAA-496E-9B78-565BD49FC2FE}"/>
              </a:ext>
            </a:extLst>
          </p:cNvPr>
          <p:cNvSpPr txBox="1"/>
          <p:nvPr/>
        </p:nvSpPr>
        <p:spPr>
          <a:xfrm>
            <a:off x="706474" y="1033109"/>
            <a:ext cx="7904126" cy="446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Themes alter the font, color according to pre-determined rules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D2D13A-1AA9-4DC2-9F8F-C33EB00F7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124" y="483068"/>
            <a:ext cx="2452687" cy="19923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7DCC23-13E8-4CBC-A284-9BDEAC6AC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3224" y="3429000"/>
            <a:ext cx="5329237" cy="309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01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11950" y="-6350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Layer 7: Axes labels and font size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98125D-F359-43E4-A9DD-D4F06BF7FA7E}"/>
              </a:ext>
            </a:extLst>
          </p:cNvPr>
          <p:cNvSpPr txBox="1"/>
          <p:nvPr/>
        </p:nvSpPr>
        <p:spPr>
          <a:xfrm>
            <a:off x="583375" y="3186769"/>
            <a:ext cx="5703125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ggplot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(data = mpg,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aes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 =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 =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hwy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 + 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geom_point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+ 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stat_summary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(fun = "median", color = "red") +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theme_bw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base_size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16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</a:t>
            </a: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labs(x = "highway", y = "cylinder")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528235-9DAA-496E-9B78-565BD49FC2FE}"/>
              </a:ext>
            </a:extLst>
          </p:cNvPr>
          <p:cNvSpPr txBox="1"/>
          <p:nvPr/>
        </p:nvSpPr>
        <p:spPr>
          <a:xfrm>
            <a:off x="706474" y="1033109"/>
            <a:ext cx="7904126" cy="1344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I always recommend labeling axes titles clearly 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Fonts are often too small so I recommend increasing to font size 14, 16, or 18.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D2D13A-1AA9-4DC2-9F8F-C33EB00F7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124" y="483068"/>
            <a:ext cx="2452687" cy="19923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CE5F05-3016-4CB0-93FA-9D1F29231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375" y="3018643"/>
            <a:ext cx="4833937" cy="279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4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B67E12-15F2-4356-BFFF-F89F7AF43BD1}"/>
              </a:ext>
            </a:extLst>
          </p:cNvPr>
          <p:cNvSpPr txBox="1"/>
          <p:nvPr/>
        </p:nvSpPr>
        <p:spPr>
          <a:xfrm>
            <a:off x="1122948" y="6169580"/>
            <a:ext cx="7972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https://github.com/rstudio/cheatsheets/blob/master/data-visualization-2.1.pdf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C09631-F325-4786-815A-B5DCC7D21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415" y="277619"/>
            <a:ext cx="7694459" cy="589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81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76913" y="82610"/>
            <a:ext cx="10244447" cy="1172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Data Manipulation Process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</a:t>
            </a:fld>
            <a:endParaRPr lang="en-US"/>
          </a:p>
        </p:txBody>
      </p:sp>
      <p:pic>
        <p:nvPicPr>
          <p:cNvPr id="1026" name="Picture 2" descr="Data manipulation | Cormac">
            <a:extLst>
              <a:ext uri="{FF2B5EF4-FFF2-40B4-BE49-F238E27FC236}">
                <a16:creationId xmlns:a16="http://schemas.microsoft.com/office/drawing/2014/main" id="{6C31CC6F-9278-423C-83D7-C3DBFFE09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599" y="894514"/>
            <a:ext cx="7428097" cy="546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033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91029A-3A83-4090-BEE5-2B5414C389B3}"/>
              </a:ext>
            </a:extLst>
          </p:cNvPr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Language follows grammar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E79024-BEFF-4981-AEE8-DD6562620DE9}"/>
              </a:ext>
            </a:extLst>
          </p:cNvPr>
          <p:cNvSpPr txBox="1"/>
          <p:nvPr/>
        </p:nvSpPr>
        <p:spPr>
          <a:xfrm>
            <a:off x="1154545" y="2317923"/>
            <a:ext cx="6031345" cy="886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The boy hit the ball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43B56C-F2E3-4CB2-B339-934996288855}"/>
              </a:ext>
            </a:extLst>
          </p:cNvPr>
          <p:cNvSpPr txBox="1"/>
          <p:nvPr/>
        </p:nvSpPr>
        <p:spPr>
          <a:xfrm>
            <a:off x="2673928" y="3081168"/>
            <a:ext cx="1251527" cy="48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733D9A-5493-4D56-9A4A-DF17FC80A0C8}"/>
              </a:ext>
            </a:extLst>
          </p:cNvPr>
          <p:cNvSpPr txBox="1"/>
          <p:nvPr/>
        </p:nvSpPr>
        <p:spPr>
          <a:xfrm>
            <a:off x="3544453" y="3081167"/>
            <a:ext cx="1251527" cy="48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F62F61-FA81-4A67-9539-5199786B360E}"/>
              </a:ext>
            </a:extLst>
          </p:cNvPr>
          <p:cNvSpPr txBox="1"/>
          <p:nvPr/>
        </p:nvSpPr>
        <p:spPr>
          <a:xfrm>
            <a:off x="5404424" y="3081167"/>
            <a:ext cx="1251527" cy="48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O</a:t>
            </a:r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5D570908-82EC-4FA9-ACF3-2DD33DE9A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4691" y="2614687"/>
            <a:ext cx="2096655" cy="33213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487D18-0C74-479D-83ED-346553014376}"/>
              </a:ext>
            </a:extLst>
          </p:cNvPr>
          <p:cNvSpPr txBox="1"/>
          <p:nvPr/>
        </p:nvSpPr>
        <p:spPr>
          <a:xfrm>
            <a:off x="197683" y="4574120"/>
            <a:ext cx="8650754" cy="820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Can graphics follow a grammar?</a:t>
            </a:r>
          </a:p>
        </p:txBody>
      </p:sp>
    </p:spTree>
    <p:extLst>
      <p:ext uri="{BB962C8B-B14F-4D97-AF65-F5344CB8AC3E}">
        <p14:creationId xmlns:p14="http://schemas.microsoft.com/office/powerpoint/2010/main" val="194870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8CC9BF0-6BC6-403E-9658-2656AC0D9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972"/>
            <a:ext cx="12192000" cy="656205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</a:t>
            </a:fld>
            <a:endParaRPr lang="en-US"/>
          </a:p>
        </p:txBody>
      </p:sp>
      <p:pic>
        <p:nvPicPr>
          <p:cNvPr id="14" name="Picture 13" descr="A picture containing diagram&#10;&#10;Description automatically generated">
            <a:extLst>
              <a:ext uri="{FF2B5EF4-FFF2-40B4-BE49-F238E27FC236}">
                <a16:creationId xmlns:a16="http://schemas.microsoft.com/office/drawing/2014/main" id="{BCBBD189-CCB5-400E-BDA7-19DC94D50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4314" y="3288145"/>
            <a:ext cx="1310031" cy="207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5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417C5B-D1C0-466E-89F4-9EBF40685815}"/>
              </a:ext>
            </a:extLst>
          </p:cNvPr>
          <p:cNvSpPr txBox="1"/>
          <p:nvPr/>
        </p:nvSpPr>
        <p:spPr>
          <a:xfrm>
            <a:off x="425117" y="1309583"/>
            <a:ext cx="6424862" cy="4898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2200" b="1" dirty="0">
                <a:solidFill>
                  <a:schemeClr val="bg1"/>
                </a:solidFill>
              </a:rPr>
              <a:t>Data</a:t>
            </a:r>
            <a:r>
              <a:rPr lang="en-US" sz="2200" dirty="0">
                <a:solidFill>
                  <a:schemeClr val="bg1"/>
                </a:solidFill>
              </a:rPr>
              <a:t>: What is the data you want to visualize?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2200" b="1" dirty="0">
                <a:solidFill>
                  <a:schemeClr val="bg1"/>
                </a:solidFill>
              </a:rPr>
              <a:t>Aesthetics</a:t>
            </a:r>
            <a:r>
              <a:rPr lang="en-US" sz="2200" dirty="0">
                <a:solidFill>
                  <a:schemeClr val="bg1"/>
                </a:solidFill>
              </a:rPr>
              <a:t>: What data will be on the x and y axes? 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2200" b="1" dirty="0">
                <a:solidFill>
                  <a:schemeClr val="bg1"/>
                </a:solidFill>
              </a:rPr>
              <a:t>Geometry</a:t>
            </a:r>
            <a:r>
              <a:rPr lang="en-US" sz="2200" dirty="0">
                <a:solidFill>
                  <a:schemeClr val="bg1"/>
                </a:solidFill>
              </a:rPr>
              <a:t>: What shapes (bars, lines, points) will you use to represent your data? 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2200" b="1" dirty="0">
                <a:solidFill>
                  <a:schemeClr val="bg1"/>
                </a:solidFill>
              </a:rPr>
              <a:t>Facets</a:t>
            </a:r>
            <a:r>
              <a:rPr lang="en-US" sz="2200" dirty="0">
                <a:solidFill>
                  <a:schemeClr val="bg1"/>
                </a:solidFill>
              </a:rPr>
              <a:t>: Will your data be split into multiple plots? If so, how? 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2200" b="1" dirty="0">
                <a:solidFill>
                  <a:schemeClr val="bg1"/>
                </a:solidFill>
              </a:rPr>
              <a:t>Statistics</a:t>
            </a:r>
            <a:r>
              <a:rPr lang="en-US" sz="2200" dirty="0">
                <a:solidFill>
                  <a:schemeClr val="bg1"/>
                </a:solidFill>
              </a:rPr>
              <a:t>: Will you use statistical summarizes on your data (e.g. smoothing lines)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2200" b="1" dirty="0">
                <a:solidFill>
                  <a:schemeClr val="bg1"/>
                </a:solidFill>
              </a:rPr>
              <a:t>Coordinates</a:t>
            </a:r>
            <a:r>
              <a:rPr lang="en-US" sz="2200" dirty="0">
                <a:solidFill>
                  <a:schemeClr val="bg1"/>
                </a:solidFill>
              </a:rPr>
              <a:t>: What’s the numeric plotting space?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2200" b="1" dirty="0">
                <a:solidFill>
                  <a:schemeClr val="bg1"/>
                </a:solidFill>
              </a:rPr>
              <a:t>Themes</a:t>
            </a:r>
            <a:r>
              <a:rPr lang="en-US" sz="2200" dirty="0">
                <a:solidFill>
                  <a:schemeClr val="bg1"/>
                </a:solidFill>
              </a:rPr>
              <a:t>: What is the visual identity (fonts, size, colors)? </a:t>
            </a:r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6167098F-8E76-4E90-A5E7-882AD361D3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25" t="11871" r="1789" b="3001"/>
          <a:stretch/>
        </p:blipFill>
        <p:spPr>
          <a:xfrm>
            <a:off x="7210927" y="1626415"/>
            <a:ext cx="4708358" cy="375170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A4C2833-9564-46A1-AEAD-0AA5F7DCE13C}"/>
              </a:ext>
            </a:extLst>
          </p:cNvPr>
          <p:cNvSpPr txBox="1">
            <a:spLocks/>
          </p:cNvSpPr>
          <p:nvPr/>
        </p:nvSpPr>
        <p:spPr>
          <a:xfrm>
            <a:off x="537609" y="183267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Seven grammar elements of every plot</a:t>
            </a:r>
          </a:p>
        </p:txBody>
      </p:sp>
    </p:spTree>
    <p:extLst>
      <p:ext uri="{BB962C8B-B14F-4D97-AF65-F5344CB8AC3E}">
        <p14:creationId xmlns:p14="http://schemas.microsoft.com/office/powerpoint/2010/main" val="2311174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85958" y="0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Layers 1-2-3: Data – Aesthetics - Geometries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1EB8F2-A3CC-42BF-90BC-61DD50414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337" y="1102652"/>
            <a:ext cx="3757705" cy="15941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98125D-F359-43E4-A9DD-D4F06BF7FA7E}"/>
              </a:ext>
            </a:extLst>
          </p:cNvPr>
          <p:cNvSpPr txBox="1"/>
          <p:nvPr/>
        </p:nvSpPr>
        <p:spPr>
          <a:xfrm>
            <a:off x="685958" y="1976158"/>
            <a:ext cx="926030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library('ggplot2')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data(mpg)</a:t>
            </a:r>
          </a:p>
          <a:p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ggplot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(data =         , 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 =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displ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 =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hwy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 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C539CB4-6334-4943-A9B0-66CD2D644EC8}"/>
              </a:ext>
            </a:extLst>
          </p:cNvPr>
          <p:cNvCxnSpPr/>
          <p:nvPr/>
        </p:nvCxnSpPr>
        <p:spPr>
          <a:xfrm flipV="1">
            <a:off x="2911642" y="2237874"/>
            <a:ext cx="5486400" cy="458956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45752BD-081D-45C8-B7CE-D1541652E7F4}"/>
              </a:ext>
            </a:extLst>
          </p:cNvPr>
          <p:cNvSpPr txBox="1"/>
          <p:nvPr/>
        </p:nvSpPr>
        <p:spPr>
          <a:xfrm>
            <a:off x="2245737" y="2631486"/>
            <a:ext cx="8213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mpg</a:t>
            </a:r>
            <a:endParaRPr lang="en-US" sz="2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3A8ABC-FD28-4561-B4DD-6CC932A7CABD}"/>
              </a:ext>
            </a:extLst>
          </p:cNvPr>
          <p:cNvSpPr txBox="1"/>
          <p:nvPr/>
        </p:nvSpPr>
        <p:spPr>
          <a:xfrm>
            <a:off x="2994703" y="2643597"/>
            <a:ext cx="8213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aes</a:t>
            </a:r>
            <a:endParaRPr lang="en-US" sz="22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096FE6F-80CB-4E18-8AED-4EAC5C07D492}"/>
              </a:ext>
            </a:extLst>
          </p:cNvPr>
          <p:cNvCxnSpPr>
            <a:cxnSpLocks/>
          </p:cNvCxnSpPr>
          <p:nvPr/>
        </p:nvCxnSpPr>
        <p:spPr>
          <a:xfrm flipV="1">
            <a:off x="3405359" y="1872332"/>
            <a:ext cx="4671841" cy="836609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742B97C-D904-451C-A8D4-6089C79E182D}"/>
              </a:ext>
            </a:extLst>
          </p:cNvPr>
          <p:cNvSpPr txBox="1"/>
          <p:nvPr/>
        </p:nvSpPr>
        <p:spPr>
          <a:xfrm>
            <a:off x="5977980" y="2620595"/>
            <a:ext cx="197539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geom_point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22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B82121D-F2B6-437A-8A4D-DD43035203CC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965678" y="1552577"/>
            <a:ext cx="987697" cy="1068018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07A76A14-4F63-4993-BEC0-52EE09BD7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1594" y="3280771"/>
            <a:ext cx="592455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97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11950" y="-6350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Layers 1-2-3: Data – Aesthetics - Geometries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1EB8F2-A3CC-42BF-90BC-61DD50414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717" y="1102652"/>
            <a:ext cx="3485325" cy="14786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98125D-F359-43E4-A9DD-D4F06BF7FA7E}"/>
              </a:ext>
            </a:extLst>
          </p:cNvPr>
          <p:cNvSpPr txBox="1"/>
          <p:nvPr/>
        </p:nvSpPr>
        <p:spPr>
          <a:xfrm>
            <a:off x="721895" y="2292815"/>
            <a:ext cx="926030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library('ggplot2')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data(mpg)</a:t>
            </a:r>
          </a:p>
          <a:p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ggplot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(data = mpg,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aes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 =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displ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 =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hwy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=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 +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geom_point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528235-9DAA-496E-9B78-565BD49FC2FE}"/>
              </a:ext>
            </a:extLst>
          </p:cNvPr>
          <p:cNvSpPr txBox="1"/>
          <p:nvPr/>
        </p:nvSpPr>
        <p:spPr>
          <a:xfrm>
            <a:off x="706474" y="1033109"/>
            <a:ext cx="6956864" cy="910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Let’s change the aesthetic by coloring points by number of cylinders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E114EF-1EA5-4AD1-AD57-118ED13ED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0284" y="3567112"/>
            <a:ext cx="534352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6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11950" y="-6350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Layers 1-2-3: Data – Aesthetics - Geometries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1EB8F2-A3CC-42BF-90BC-61DD50414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75" y="1102652"/>
            <a:ext cx="3552667" cy="15071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98125D-F359-43E4-A9DD-D4F06BF7FA7E}"/>
              </a:ext>
            </a:extLst>
          </p:cNvPr>
          <p:cNvSpPr txBox="1"/>
          <p:nvPr/>
        </p:nvSpPr>
        <p:spPr>
          <a:xfrm>
            <a:off x="721895" y="2076016"/>
            <a:ext cx="926030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library('ggplot2')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data(mpg)</a:t>
            </a:r>
          </a:p>
          <a:p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ggplot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(data = mpg,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aes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 =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displ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 =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hwy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shape =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 +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geom_point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528235-9DAA-496E-9B78-565BD49FC2FE}"/>
              </a:ext>
            </a:extLst>
          </p:cNvPr>
          <p:cNvSpPr txBox="1"/>
          <p:nvPr/>
        </p:nvSpPr>
        <p:spPr>
          <a:xfrm>
            <a:off x="706474" y="1033109"/>
            <a:ext cx="6956864" cy="489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Let’s change the shape of the points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E9FCB3-BE08-4275-9915-EB41FD9BC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913" y="3369659"/>
            <a:ext cx="4957287" cy="305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7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417C5B-D1C0-466E-89F4-9EBF40685815}"/>
              </a:ext>
            </a:extLst>
          </p:cNvPr>
          <p:cNvSpPr txBox="1"/>
          <p:nvPr/>
        </p:nvSpPr>
        <p:spPr>
          <a:xfrm>
            <a:off x="425117" y="1309583"/>
            <a:ext cx="6424862" cy="4898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2200" b="1" dirty="0">
                <a:solidFill>
                  <a:schemeClr val="bg1"/>
                </a:solidFill>
              </a:rPr>
              <a:t>Data</a:t>
            </a:r>
            <a:r>
              <a:rPr lang="en-US" sz="2200" dirty="0">
                <a:solidFill>
                  <a:schemeClr val="bg1"/>
                </a:solidFill>
              </a:rPr>
              <a:t>: What is the data you want to visualize?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2200" b="1" dirty="0">
                <a:solidFill>
                  <a:schemeClr val="bg1"/>
                </a:solidFill>
              </a:rPr>
              <a:t>Aesthetics</a:t>
            </a:r>
            <a:r>
              <a:rPr lang="en-US" sz="2200" dirty="0">
                <a:solidFill>
                  <a:schemeClr val="bg1"/>
                </a:solidFill>
              </a:rPr>
              <a:t>: What data will be on the x and y axes? 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2200" b="1" dirty="0">
                <a:solidFill>
                  <a:schemeClr val="bg1"/>
                </a:solidFill>
              </a:rPr>
              <a:t>Geometry</a:t>
            </a:r>
            <a:r>
              <a:rPr lang="en-US" sz="2200" dirty="0">
                <a:solidFill>
                  <a:schemeClr val="bg1"/>
                </a:solidFill>
              </a:rPr>
              <a:t>: What shapes (bars, lines, points) will you use to represent your data? 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2200" b="1" dirty="0">
                <a:solidFill>
                  <a:schemeClr val="bg1"/>
                </a:solidFill>
              </a:rPr>
              <a:t>Facets</a:t>
            </a:r>
            <a:r>
              <a:rPr lang="en-US" sz="2200" dirty="0">
                <a:solidFill>
                  <a:schemeClr val="bg1"/>
                </a:solidFill>
              </a:rPr>
              <a:t>: Will your data be split into multiple plots? If so, how? 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2200" b="1" dirty="0">
                <a:solidFill>
                  <a:schemeClr val="bg1"/>
                </a:solidFill>
              </a:rPr>
              <a:t>Statistics</a:t>
            </a:r>
            <a:r>
              <a:rPr lang="en-US" sz="2200" dirty="0">
                <a:solidFill>
                  <a:schemeClr val="bg1"/>
                </a:solidFill>
              </a:rPr>
              <a:t>: Will you use statistical summarizes on your data (e.g. smoothing lines)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2200" b="1" dirty="0">
                <a:solidFill>
                  <a:schemeClr val="bg1"/>
                </a:solidFill>
              </a:rPr>
              <a:t>Coordinates</a:t>
            </a:r>
            <a:r>
              <a:rPr lang="en-US" sz="2200" dirty="0">
                <a:solidFill>
                  <a:schemeClr val="bg1"/>
                </a:solidFill>
              </a:rPr>
              <a:t>: What’s the numeric plotting space?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2200" b="1" dirty="0">
                <a:solidFill>
                  <a:schemeClr val="bg1"/>
                </a:solidFill>
              </a:rPr>
              <a:t>Themes</a:t>
            </a:r>
            <a:r>
              <a:rPr lang="en-US" sz="2200" dirty="0">
                <a:solidFill>
                  <a:schemeClr val="bg1"/>
                </a:solidFill>
              </a:rPr>
              <a:t>: What is the visual identity (fonts, size, colors)?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A4C2833-9564-46A1-AEAD-0AA5F7DCE13C}"/>
              </a:ext>
            </a:extLst>
          </p:cNvPr>
          <p:cNvSpPr txBox="1">
            <a:spLocks/>
          </p:cNvSpPr>
          <p:nvPr/>
        </p:nvSpPr>
        <p:spPr>
          <a:xfrm>
            <a:off x="528084" y="0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Example geometries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184C12-49E6-4F34-A833-6B2580F95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17" y="1194480"/>
            <a:ext cx="3983699" cy="35437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52A772-C001-4960-AC66-BC98DD411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084" y="5195459"/>
            <a:ext cx="7495433" cy="15260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13641E-1F7A-46A6-A544-A7E4CA45D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7819" y="5307759"/>
            <a:ext cx="3480027" cy="13014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A2905A-5963-4EC9-A1D0-CB8EAA5EE6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0754" y="1194479"/>
            <a:ext cx="6972061" cy="360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97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6129</TotalTime>
  <Words>789</Words>
  <Application>Microsoft Office PowerPoint</Application>
  <PresentationFormat>Widescreen</PresentationFormat>
  <Paragraphs>106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Office</vt:lpstr>
      <vt:lpstr>2. Introduction to Plotting with ggplot2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xmQvcU8oNp@goetheuniversitaet.onmicrosoft.com</dc:creator>
  <cp:lastModifiedBy>Jon Hersh</cp:lastModifiedBy>
  <cp:revision>145</cp:revision>
  <cp:lastPrinted>2019-07-22T15:55:49Z</cp:lastPrinted>
  <dcterms:created xsi:type="dcterms:W3CDTF">2017-12-17T16:55:41Z</dcterms:created>
  <dcterms:modified xsi:type="dcterms:W3CDTF">2022-04-08T05:37:56Z</dcterms:modified>
</cp:coreProperties>
</file>